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y="6858000" cx="9144000"/>
  <p:notesSz cx="6858000" cy="9144000"/>
  <p:embeddedFontLst>
    <p:embeddedFont>
      <p:font typeface="NTR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17">
          <p15:clr>
            <a:srgbClr val="000000"/>
          </p15:clr>
        </p15:guide>
        <p15:guide id="4" orient="horz" pos="3997">
          <p15:clr>
            <a:srgbClr val="000000"/>
          </p15:clr>
        </p15:guide>
        <p15:guide id="5" pos="5443">
          <p15:clr>
            <a:srgbClr val="000000"/>
          </p15:clr>
        </p15:guide>
        <p15:guide id="6" orient="horz" pos="323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36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17"/>
        <p:guide pos="3997" orient="horz"/>
        <p:guide pos="5443"/>
        <p:guide pos="323" orient="horz"/>
        <p:guide pos="476"/>
        <p:guide pos="436" orient="horz"/>
        <p:guide pos="3838" orient="horz"/>
        <p:guide pos="52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font" Target="fonts/NTR-regular.fntdata"/><Relationship Id="rId25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nit Title Slide">
  <p:cSld name="Planit 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>
            <p:ph type="title"/>
          </p:nvPr>
        </p:nvSpPr>
        <p:spPr>
          <a:xfrm>
            <a:off x="539750" y="2359034"/>
            <a:ext cx="8064500" cy="655294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66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/>
          <p:nvPr>
            <p:ph idx="1" type="body"/>
          </p:nvPr>
        </p:nvSpPr>
        <p:spPr>
          <a:xfrm>
            <a:off x="1654969" y="3199950"/>
            <a:ext cx="5834062" cy="543989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ims Slide">
  <p:cSld name="Aims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/>
          <p:nvPr>
            <p:ph type="title"/>
          </p:nvPr>
        </p:nvSpPr>
        <p:spPr>
          <a:xfrm>
            <a:off x="476249" y="549275"/>
            <a:ext cx="8181975" cy="1325563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/>
          <p:nvPr>
            <p:ph idx="1" type="body"/>
          </p:nvPr>
        </p:nvSpPr>
        <p:spPr>
          <a:xfrm>
            <a:off x="481012" y="2014537"/>
            <a:ext cx="8181975" cy="4351338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800">
                <a:latin typeface="NTR"/>
                <a:ea typeface="NTR"/>
                <a:cs typeface="NTR"/>
                <a:sym typeface="NTR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/>
          <p:nvPr>
            <p:ph type="title"/>
          </p:nvPr>
        </p:nvSpPr>
        <p:spPr>
          <a:xfrm>
            <a:off x="457198" y="485773"/>
            <a:ext cx="8220075" cy="1595581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/>
          <p:nvPr>
            <p:ph idx="1" type="body"/>
          </p:nvPr>
        </p:nvSpPr>
        <p:spPr>
          <a:xfrm>
            <a:off x="457197" y="2153354"/>
            <a:ext cx="8220075" cy="4242683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800">
                <a:latin typeface="NTR"/>
                <a:ea typeface="NTR"/>
                <a:cs typeface="NTR"/>
                <a:sym typeface="NTR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53437" y="6700837"/>
            <a:ext cx="584200" cy="841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5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fmla="val 572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7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9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1"/>
          <p:cNvSpPr/>
          <p:nvPr>
            <p:ph idx="1" type="body"/>
          </p:nvPr>
        </p:nvSpPr>
        <p:spPr>
          <a:xfrm>
            <a:off x="490537" y="1957387"/>
            <a:ext cx="8162925" cy="4387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6.pn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34.png"/><Relationship Id="rId5" Type="http://schemas.openxmlformats.org/officeDocument/2006/relationships/image" Target="../media/image28.jpg"/><Relationship Id="rId6" Type="http://schemas.openxmlformats.org/officeDocument/2006/relationships/image" Target="../media/image40.jpg"/><Relationship Id="rId7" Type="http://schemas.openxmlformats.org/officeDocument/2006/relationships/image" Target="../media/image39.jp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5.png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38.png"/><Relationship Id="rId9" Type="http://schemas.openxmlformats.org/officeDocument/2006/relationships/image" Target="../media/image49.png"/><Relationship Id="rId5" Type="http://schemas.openxmlformats.org/officeDocument/2006/relationships/image" Target="../media/image37.png"/><Relationship Id="rId6" Type="http://schemas.openxmlformats.org/officeDocument/2006/relationships/image" Target="../media/image9.png"/><Relationship Id="rId7" Type="http://schemas.openxmlformats.org/officeDocument/2006/relationships/image" Target="../media/image42.png"/><Relationship Id="rId8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44.png"/><Relationship Id="rId5" Type="http://schemas.openxmlformats.org/officeDocument/2006/relationships/image" Target="../media/image9.png"/><Relationship Id="rId6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13" Type="http://schemas.openxmlformats.org/officeDocument/2006/relationships/image" Target="../media/image25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16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3.png"/><Relationship Id="rId5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34.png"/><Relationship Id="rId5" Type="http://schemas.openxmlformats.org/officeDocument/2006/relationships/image" Target="../media/image35.jpg"/><Relationship Id="rId6" Type="http://schemas.openxmlformats.org/officeDocument/2006/relationships/image" Target="../media/image31.jpg"/><Relationship Id="rId7" Type="http://schemas.openxmlformats.org/officeDocument/2006/relationships/image" Target="../media/image27.jpg"/><Relationship Id="rId8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6.png"/><Relationship Id="rId5" Type="http://schemas.openxmlformats.org/officeDocument/2006/relationships/image" Target="../media/image20.png"/><Relationship Id="rId6" Type="http://schemas.openxmlformats.org/officeDocument/2006/relationships/image" Target="../media/image33.png"/><Relationship Id="rId7" Type="http://schemas.openxmlformats.org/officeDocument/2006/relationships/image" Target="../media/image36.png"/><Relationship Id="rId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7462"/>
            <a:ext cx="9144000" cy="68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 txBox="1"/>
          <p:nvPr/>
        </p:nvSpPr>
        <p:spPr>
          <a:xfrm>
            <a:off x="2071687" y="6383337"/>
            <a:ext cx="49926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TR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Year One</a:t>
            </a:r>
            <a:endParaRPr/>
          </a:p>
        </p:txBody>
      </p:sp>
      <p:sp>
        <p:nvSpPr>
          <p:cNvPr id="45" name="Google Shape;45;p13"/>
          <p:cNvSpPr txBox="1"/>
          <p:nvPr/>
        </p:nvSpPr>
        <p:spPr>
          <a:xfrm>
            <a:off x="0" y="6251575"/>
            <a:ext cx="9144000" cy="611187"/>
          </a:xfrm>
          <a:prstGeom prst="rect">
            <a:avLst/>
          </a:prstGeom>
          <a:solidFill>
            <a:srgbClr val="E723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cxnSp>
        <p:nvCxnSpPr>
          <p:cNvPr id="46" name="Google Shape;46;p13"/>
          <p:cNvCxnSpPr/>
          <p:nvPr/>
        </p:nvCxnSpPr>
        <p:spPr>
          <a:xfrm>
            <a:off x="0" y="6251575"/>
            <a:ext cx="926147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7" name="Google Shape;47;p13"/>
          <p:cNvSpPr txBox="1"/>
          <p:nvPr/>
        </p:nvSpPr>
        <p:spPr>
          <a:xfrm>
            <a:off x="2857500" y="6464300"/>
            <a:ext cx="3421062" cy="20796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Science </a:t>
            </a:r>
            <a:r>
              <a:rPr b="0" i="0" lang="en-US" sz="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Year 2 | Scientists and Inventors | Charles Macintosh | Lesson 5</a:t>
            </a:r>
            <a:endParaRPr/>
          </a:p>
        </p:txBody>
      </p:sp>
      <p:sp>
        <p:nvSpPr>
          <p:cNvPr id="48" name="Google Shape;48;p13"/>
          <p:cNvSpPr/>
          <p:nvPr>
            <p:ph idx="1" type="body"/>
          </p:nvPr>
        </p:nvSpPr>
        <p:spPr>
          <a:xfrm>
            <a:off x="1655762" y="3200400"/>
            <a:ext cx="5832475" cy="5429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Scientists and Inventors</a:t>
            </a:r>
            <a:endParaRPr/>
          </a:p>
        </p:txBody>
      </p:sp>
      <p:sp>
        <p:nvSpPr>
          <p:cNvPr id="49" name="Google Shape;49;p13"/>
          <p:cNvSpPr/>
          <p:nvPr>
            <p:ph type="title"/>
          </p:nvPr>
        </p:nvSpPr>
        <p:spPr>
          <a:xfrm>
            <a:off x="539750" y="2359025"/>
            <a:ext cx="8064500" cy="6556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5550" y="982662"/>
            <a:ext cx="1612900" cy="107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/>
        </p:nvSpPr>
        <p:spPr>
          <a:xfrm>
            <a:off x="755650" y="4152900"/>
            <a:ext cx="4478337" cy="1939925"/>
          </a:xfrm>
          <a:prstGeom prst="rect">
            <a:avLst/>
          </a:prstGeom>
          <a:solidFill>
            <a:srgbClr val="FFDC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5154612" y="1782762"/>
            <a:ext cx="3246437" cy="4310062"/>
          </a:xfrm>
          <a:prstGeom prst="rect">
            <a:avLst/>
          </a:prstGeom>
          <a:solidFill>
            <a:srgbClr val="FFDC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755650" y="1782762"/>
            <a:ext cx="4279900" cy="2249487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61" name="Google Shape;161;p22"/>
          <p:cNvSpPr/>
          <p:nvPr>
            <p:ph type="title"/>
          </p:nvPr>
        </p:nvSpPr>
        <p:spPr>
          <a:xfrm>
            <a:off x="457200" y="485775"/>
            <a:ext cx="8220075" cy="15954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Waterproof Coat Test</a:t>
            </a: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612775"/>
            <a:ext cx="865187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935037" y="1943100"/>
            <a:ext cx="413861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You will have a selection of different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different things stretched over some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beakers. Place the beakers in a tray so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that you don't get everything wet!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935037" y="3224212"/>
            <a:ext cx="38227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Fill a syringe with water and squeeze it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onto each item.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935037" y="4252912"/>
            <a:ext cx="38227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water drips through into the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beaker, the material is not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waterproof.</a:t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935037" y="5297487"/>
            <a:ext cx="429895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water stays on top, the material is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waterproof.</a:t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57787" y="1905000"/>
            <a:ext cx="3243262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/>
        </p:nvSpPr>
        <p:spPr>
          <a:xfrm>
            <a:off x="769937" y="1684337"/>
            <a:ext cx="7632700" cy="981075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755650" y="2787650"/>
            <a:ext cx="7632700" cy="3309937"/>
          </a:xfrm>
          <a:prstGeom prst="rect">
            <a:avLst/>
          </a:prstGeom>
          <a:solidFill>
            <a:srgbClr val="FFDC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74" name="Google Shape;174;p23"/>
          <p:cNvSpPr/>
          <p:nvPr>
            <p:ph type="title"/>
          </p:nvPr>
        </p:nvSpPr>
        <p:spPr>
          <a:xfrm>
            <a:off x="457200" y="485775"/>
            <a:ext cx="8220075" cy="15954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Design the Waterproof Coat</a:t>
            </a:r>
            <a:endParaRPr/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612775"/>
            <a:ext cx="865187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889000" y="1728787"/>
            <a:ext cx="739457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Record your results on your Waterproof Coat Activity Sheet. When you have</a:t>
            </a:r>
            <a:endParaRPr/>
          </a:p>
          <a:p>
            <a:pPr indent="-22860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finished, use your results to choose the most suitable material for </a:t>
            </a:r>
            <a:endParaRPr/>
          </a:p>
          <a:p>
            <a:pPr indent="-22860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Harley's coat.</a:t>
            </a:r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6625" y="2921000"/>
            <a:ext cx="3779838" cy="2670175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pic>
        <p:nvPicPr>
          <p:cNvPr id="178" name="Google Shape;17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95575" y="3128963"/>
            <a:ext cx="3778250" cy="2671762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54525" y="3336925"/>
            <a:ext cx="3778250" cy="2671763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0087" y="3422650"/>
            <a:ext cx="1871662" cy="159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84425" y="3414712"/>
            <a:ext cx="2616200" cy="159543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/>
        </p:nvSpPr>
        <p:spPr>
          <a:xfrm>
            <a:off x="769937" y="5591175"/>
            <a:ext cx="7632700" cy="501650"/>
          </a:xfrm>
          <a:prstGeom prst="rect">
            <a:avLst/>
          </a:prstGeom>
          <a:solidFill>
            <a:srgbClr val="FFDC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769937" y="2122487"/>
            <a:ext cx="6735762" cy="979487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6475412" y="1601787"/>
            <a:ext cx="1927225" cy="1927225"/>
          </a:xfrm>
          <a:prstGeom prst="ellipse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89" name="Google Shape;189;p24"/>
          <p:cNvSpPr/>
          <p:nvPr>
            <p:ph type="title"/>
          </p:nvPr>
        </p:nvSpPr>
        <p:spPr>
          <a:xfrm>
            <a:off x="457200" y="485775"/>
            <a:ext cx="8220075" cy="15954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endParaRPr/>
          </a:p>
        </p:txBody>
      </p:sp>
      <p:pic>
        <p:nvPicPr>
          <p:cNvPr id="190" name="Google Shape;19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37425" y="612775"/>
            <a:ext cx="86360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889000" y="2149475"/>
            <a:ext cx="7394575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The different things you tested are all made from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different materials.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889000" y="2733675"/>
            <a:ext cx="73945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For example, the cling film sheet is made from plastic.</a:t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889000" y="5670550"/>
            <a:ext cx="73945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other things that you tested made from?</a:t>
            </a:r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7">
            <a:alphaModFix/>
          </a:blip>
          <a:srcRect b="12442" l="6631" r="6759" t="5043"/>
          <a:stretch/>
        </p:blipFill>
        <p:spPr>
          <a:xfrm>
            <a:off x="6264275" y="1890712"/>
            <a:ext cx="2246312" cy="151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3275" y="4089400"/>
            <a:ext cx="2028825" cy="133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28837" y="4365625"/>
            <a:ext cx="1408112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62412" y="3717925"/>
            <a:ext cx="1103312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13400" y="4249737"/>
            <a:ext cx="1463675" cy="93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/>
        </p:nvSpPr>
        <p:spPr>
          <a:xfrm>
            <a:off x="750887" y="4516437"/>
            <a:ext cx="3630612" cy="719137"/>
          </a:xfrm>
          <a:prstGeom prst="rect">
            <a:avLst/>
          </a:prstGeom>
          <a:solidFill>
            <a:srgbClr val="FFDC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755650" y="2963862"/>
            <a:ext cx="7632700" cy="717550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755650" y="1879600"/>
            <a:ext cx="7632700" cy="996950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id="206" name="Google Shape;20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7475" y="3681412"/>
            <a:ext cx="1482725" cy="209708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/>
          <p:nvPr>
            <p:ph type="title"/>
          </p:nvPr>
        </p:nvSpPr>
        <p:spPr>
          <a:xfrm>
            <a:off x="457200" y="485775"/>
            <a:ext cx="8220075" cy="15954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Unsuitable Materials</a:t>
            </a: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7425" y="612775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81462" y="4514850"/>
            <a:ext cx="2593975" cy="17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755650" y="1917700"/>
            <a:ext cx="76327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Materials are chosen for particular uses based on their properties. Charles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Macintosh created a fabric that was waterproof and flexible, so it could be used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to make clothes.</a:t>
            </a: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750887" y="2979737"/>
            <a:ext cx="76327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A sheet of tinfoil is made from aluminium. This is a waterproof metal. Why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would this not be a good choice of material for a waterproof coat?</a:t>
            </a: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760412" y="4691062"/>
            <a:ext cx="38163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about its other properties.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/>
          <p:nvPr/>
        </p:nvSpPr>
        <p:spPr>
          <a:xfrm>
            <a:off x="503237" y="2930525"/>
            <a:ext cx="8137525" cy="3414712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>
            <a:off x="503237" y="512762"/>
            <a:ext cx="8137525" cy="2192337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219" name="Google Shape;219;p26"/>
          <p:cNvSpPr txBox="1"/>
          <p:nvPr/>
        </p:nvSpPr>
        <p:spPr>
          <a:xfrm>
            <a:off x="628650" y="30718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220" name="Google Shape;220;p26"/>
          <p:cNvSpPr txBox="1"/>
          <p:nvPr/>
        </p:nvSpPr>
        <p:spPr>
          <a:xfrm>
            <a:off x="628650" y="7350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221" name="Google Shape;221;p26"/>
          <p:cNvSpPr/>
          <p:nvPr>
            <p:ph idx="1" type="body"/>
          </p:nvPr>
        </p:nvSpPr>
        <p:spPr>
          <a:xfrm>
            <a:off x="628650" y="1127125"/>
            <a:ext cx="7886700" cy="140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describe Charles Macintosh and his famous invention.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investigate the most suitable materials for a particular use.</a:t>
            </a:r>
            <a:endParaRPr/>
          </a:p>
        </p:txBody>
      </p:sp>
      <p:sp>
        <p:nvSpPr>
          <p:cNvPr id="222" name="Google Shape;222;p26"/>
          <p:cNvSpPr txBox="1"/>
          <p:nvPr/>
        </p:nvSpPr>
        <p:spPr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give facts about Charles Macintosh.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describe Macintosh’s famous invention.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test materials to find out how waterproof they are.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choose the best materials for a new waterproof coat.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id="223" name="Google Shape;22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612775"/>
            <a:ext cx="865187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8312" y="3243262"/>
            <a:ext cx="5873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4">
            <a:alphaModFix/>
          </a:blip>
          <a:srcRect b="47396" l="-549" r="548" t="34260"/>
          <a:stretch/>
        </p:blipFill>
        <p:spPr>
          <a:xfrm>
            <a:off x="823912" y="884237"/>
            <a:ext cx="741362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503237" y="2930525"/>
            <a:ext cx="8137525" cy="3414712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503237" y="512762"/>
            <a:ext cx="8137525" cy="2192337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628650" y="30718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63" name="Google Shape;63;p15"/>
          <p:cNvSpPr txBox="1"/>
          <p:nvPr/>
        </p:nvSpPr>
        <p:spPr>
          <a:xfrm>
            <a:off x="628650" y="7350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64" name="Google Shape;64;p15"/>
          <p:cNvSpPr/>
          <p:nvPr>
            <p:ph idx="1" type="body"/>
          </p:nvPr>
        </p:nvSpPr>
        <p:spPr>
          <a:xfrm>
            <a:off x="628650" y="1127125"/>
            <a:ext cx="7886700" cy="140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describe Charles Macintosh and his famous invention.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investigate the most suitable materials for a particular use.</a:t>
            </a:r>
            <a:endParaRPr/>
          </a:p>
        </p:txBody>
      </p:sp>
      <p:sp>
        <p:nvSpPr>
          <p:cNvPr id="65" name="Google Shape;65;p15"/>
          <p:cNvSpPr txBox="1"/>
          <p:nvPr/>
        </p:nvSpPr>
        <p:spPr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give facts about Charles Macintosh.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describe Macintosh’s famous invention.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test materials to find out how waterproof they are.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choose the best materials for a new waterproof coat.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55650" y="1747837"/>
            <a:ext cx="7632700" cy="1095375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71" name="Google Shape;71;p16"/>
          <p:cNvSpPr/>
          <p:nvPr>
            <p:ph type="title"/>
          </p:nvPr>
        </p:nvSpPr>
        <p:spPr>
          <a:xfrm>
            <a:off x="457200" y="485775"/>
            <a:ext cx="8220075" cy="15954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Wet Weather Wear</a:t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7425" y="612775"/>
            <a:ext cx="86360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809625" y="1816100"/>
            <a:ext cx="7524750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When it is raining, people wear special wet weather clothes.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Which of these items would you use or wear in the rain?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Think about the things they are made from. What do they have in common?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7725" y="4679950"/>
            <a:ext cx="917575" cy="1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11400" y="3867150"/>
            <a:ext cx="1252537" cy="214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88237" y="3468687"/>
            <a:ext cx="846137" cy="242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8">
            <a:alphaModFix/>
          </a:blip>
          <a:srcRect b="27157" l="0" r="0" t="14495"/>
          <a:stretch/>
        </p:blipFill>
        <p:spPr>
          <a:xfrm>
            <a:off x="3189287" y="2932112"/>
            <a:ext cx="2636837" cy="217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2737" y="4962525"/>
            <a:ext cx="1308100" cy="10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10">
            <a:alphaModFix/>
          </a:blip>
          <a:srcRect b="26279" l="4797" r="14158" t="13070"/>
          <a:stretch/>
        </p:blipFill>
        <p:spPr>
          <a:xfrm>
            <a:off x="5724525" y="4243387"/>
            <a:ext cx="1109662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94425" y="3027362"/>
            <a:ext cx="790575" cy="83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826125" y="5216525"/>
            <a:ext cx="1241425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47725" y="3319462"/>
            <a:ext cx="1193800" cy="88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1747837" y="3351212"/>
            <a:ext cx="6640512" cy="647700"/>
          </a:xfrm>
          <a:prstGeom prst="rect">
            <a:avLst/>
          </a:prstGeom>
          <a:solidFill>
            <a:srgbClr val="FFDC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755650" y="1747837"/>
            <a:ext cx="7632700" cy="1095375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89" name="Google Shape;89;p17"/>
          <p:cNvSpPr/>
          <p:nvPr>
            <p:ph type="title"/>
          </p:nvPr>
        </p:nvSpPr>
        <p:spPr>
          <a:xfrm>
            <a:off x="457200" y="485775"/>
            <a:ext cx="8220075" cy="15954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Charles Macintosh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809625" y="1816100"/>
            <a:ext cx="7524750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clothes that people wear to protect them from the rain are waterproof.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Waterproof fabric was invented by a scientist called Charles Macintosh.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His invention was so important that raincoats are named after him! 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7162" y="2994025"/>
            <a:ext cx="1787525" cy="305593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3325812" y="3509962"/>
            <a:ext cx="48275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Raincoats are called Mackintoshes, or macs.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1527175" y="4529137"/>
            <a:ext cx="6865937" cy="1219200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241550" y="2693987"/>
            <a:ext cx="6151562" cy="1325562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760412" y="1828800"/>
            <a:ext cx="6796087" cy="508000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00" name="Google Shape;100;p18"/>
          <p:cNvSpPr/>
          <p:nvPr>
            <p:ph type="title"/>
          </p:nvPr>
        </p:nvSpPr>
        <p:spPr>
          <a:xfrm>
            <a:off x="457200" y="485775"/>
            <a:ext cx="8220075" cy="15954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Charles Macintosh</a:t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809625" y="1916112"/>
            <a:ext cx="75247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Charles Macintosh was born in 1766 in Scotland. 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3054350" y="2755900"/>
            <a:ext cx="509428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As a young man he worked as a clerk,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keeping records and doing paperwork. He did not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love this job though, and in his spare time he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studied science.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3400425" y="4548187"/>
            <a:ext cx="49339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Charles left his job as a clerk when he was 19.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 started work manufacturing chemicals, and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experimented with ways to use chemicals to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make new materials.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9062" y="1573212"/>
            <a:ext cx="1679575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650" y="2336800"/>
            <a:ext cx="2644775" cy="374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750887" y="5457825"/>
            <a:ext cx="7637462" cy="635000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747712" y="4910137"/>
            <a:ext cx="7637462" cy="433387"/>
          </a:xfrm>
          <a:prstGeom prst="rect">
            <a:avLst/>
          </a:prstGeom>
          <a:solidFill>
            <a:srgbClr val="FFDC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750887" y="3605212"/>
            <a:ext cx="4433887" cy="1231900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747712" y="2511425"/>
            <a:ext cx="4437062" cy="1019175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750887" y="1747837"/>
            <a:ext cx="7637462" cy="714375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15" name="Google Shape;115;p19"/>
          <p:cNvSpPr/>
          <p:nvPr>
            <p:ph type="title"/>
          </p:nvPr>
        </p:nvSpPr>
        <p:spPr>
          <a:xfrm>
            <a:off x="457200" y="485775"/>
            <a:ext cx="8220075" cy="15954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Charles Macintosh</a:t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747712" y="1782762"/>
            <a:ext cx="74152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During one of his experiments, he found that rubber would dissolve into a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liquid in naphtha, a product derived from coal tar that he was investigating.</a:t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747712" y="2554287"/>
            <a:ext cx="4379912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dissolved liquid rubber was waterproof.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Charles realised it could be used to make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waterproof fabric for clothes.</a:t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747712" y="3635375"/>
            <a:ext cx="4379912" cy="120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 painted the dissolved rubber onto a piece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of woollen cloth and placed another piece of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woollen cloth on top, so the rubber was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sandwiched in the middle.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747712" y="4953000"/>
            <a:ext cx="61293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Charles had invented waterproof fabric!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747712" y="5472112"/>
            <a:ext cx="66563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 started to use this fabric to make waterproof coats that he called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Mackintoshes.</a:t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4">
            <a:alphaModFix/>
          </a:blip>
          <a:srcRect b="27736" l="15617" r="6028" t="4331"/>
          <a:stretch/>
        </p:blipFill>
        <p:spPr>
          <a:xfrm>
            <a:off x="5664200" y="2641600"/>
            <a:ext cx="2527300" cy="15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5">
            <a:alphaModFix/>
          </a:blip>
          <a:srcRect b="3056" l="41389" r="29443" t="66107"/>
          <a:stretch/>
        </p:blipFill>
        <p:spPr>
          <a:xfrm>
            <a:off x="6200775" y="3933825"/>
            <a:ext cx="982662" cy="73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755650" y="1701800"/>
            <a:ext cx="3917950" cy="1066800"/>
          </a:xfrm>
          <a:prstGeom prst="roundRect">
            <a:avLst>
              <a:gd fmla="val 16667" name="adj"/>
            </a:avLst>
          </a:prstGeom>
          <a:solidFill>
            <a:srgbClr val="FFDC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4283075" y="1701800"/>
            <a:ext cx="4105275" cy="4391025"/>
          </a:xfrm>
          <a:prstGeom prst="rect">
            <a:avLst/>
          </a:prstGeom>
          <a:solidFill>
            <a:srgbClr val="FFDC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29" name="Google Shape;129;p20"/>
          <p:cNvSpPr/>
          <p:nvPr>
            <p:ph type="title"/>
          </p:nvPr>
        </p:nvSpPr>
        <p:spPr>
          <a:xfrm>
            <a:off x="457200" y="485775"/>
            <a:ext cx="8220075" cy="15954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Macintosh Fact File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612775"/>
            <a:ext cx="865187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873125" y="1773237"/>
            <a:ext cx="347345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Complete the Charles Macintosh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Fact File with information about his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life and his famous invention.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9300" y="1820863"/>
            <a:ext cx="2297113" cy="3249612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57800" y="2293938"/>
            <a:ext cx="2297113" cy="3249612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54713" y="2768600"/>
            <a:ext cx="2298700" cy="3249613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135" name="Google Shape;135;p20"/>
          <p:cNvSpPr txBox="1"/>
          <p:nvPr/>
        </p:nvSpPr>
        <p:spPr>
          <a:xfrm>
            <a:off x="755650" y="2870200"/>
            <a:ext cx="3422650" cy="3222625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89037" y="2932112"/>
            <a:ext cx="2201862" cy="29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2857500" y="4157662"/>
            <a:ext cx="5530850" cy="1935162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2527300" y="1644650"/>
            <a:ext cx="5861050" cy="752475"/>
          </a:xfrm>
          <a:prstGeom prst="roundRect">
            <a:avLst>
              <a:gd fmla="val 16667" name="adj"/>
            </a:avLst>
          </a:prstGeom>
          <a:solidFill>
            <a:srgbClr val="FFDC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755650" y="1644650"/>
            <a:ext cx="2012950" cy="4448175"/>
          </a:xfrm>
          <a:prstGeom prst="rect">
            <a:avLst/>
          </a:prstGeom>
          <a:solidFill>
            <a:srgbClr val="FFDC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44" name="Google Shape;144;p21"/>
          <p:cNvSpPr/>
          <p:nvPr>
            <p:ph type="title"/>
          </p:nvPr>
        </p:nvSpPr>
        <p:spPr>
          <a:xfrm>
            <a:off x="457200" y="485775"/>
            <a:ext cx="8220075" cy="15954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Waterproof Coat Test</a:t>
            </a: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612775"/>
            <a:ext cx="865187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2527300" y="1700212"/>
            <a:ext cx="56642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This is Harley. He needs a new raincoat to keep him dry in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rainy weather.</a:t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5">
            <a:alphaModFix/>
          </a:blip>
          <a:srcRect b="0" l="0" r="79606" t="0"/>
          <a:stretch/>
        </p:blipFill>
        <p:spPr>
          <a:xfrm>
            <a:off x="1192212" y="2487612"/>
            <a:ext cx="121602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2857500" y="2487612"/>
            <a:ext cx="5530850" cy="1560512"/>
          </a:xfrm>
          <a:prstGeom prst="rect">
            <a:avLst/>
          </a:prstGeom>
          <a:solidFill>
            <a:srgbClr val="B0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2978150" y="2770187"/>
            <a:ext cx="2720975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You need to find the best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material to use to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make his new coat.</a:t>
            </a: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2978150" y="4313237"/>
            <a:ext cx="2600325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Work as a group to test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different fabrics and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b="0" i="0" lang="en-US" sz="18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sheets.</a:t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2475" y="2617787"/>
            <a:ext cx="2060575" cy="127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57825" y="4048125"/>
            <a:ext cx="2933700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8212" y="1787525"/>
            <a:ext cx="10033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